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16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a-comprehensive-hands-on-guide-to-transfer-learning-with-real-world-applications-in-deep-learning-212bf3b2f27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datacamp.com/community/tutorials/transfer-learning"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keras.io/application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v-tricks.com/cnn/understand-resnet-alexnet-vgg-incep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owardsdatascience.com/hyperparameters-optimization-526348bb8e2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analyticsvidhya.com/blog/2018/10/a-step-by-step-introduction-to-the-basic-object-detection-algorithms-part-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a-comprehensive-guide-to-convolutional-neural-networks-the-eli5-way-3bd2b1164a5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cc5cf70f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cc5cf70f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cc5cf70f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cc5cf70f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cc5cf70fb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cc5cf70f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cc5cf70f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cc5cf70f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cc5cf70f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cc5cf70f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c8db4cef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c8db4ce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d1ed63e2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d1ed63e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c8db4cef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c8db4ce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https://towardsdatascience.com/a-comprehensive-hands-on-guide-to-transfer-learning-with-real-world-applications-in-deep-learning-212bf3b2f27a</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https://www.datacamp.com/community/tutorials/transfer-learning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cc5cf70f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cc5cf70f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https://keras.io/applications/</a:t>
            </a:r>
            <a:endParaRPr lang="en" u="sng" dirty="0">
              <a:solidFill>
                <a:schemeClr val="hlink"/>
              </a:solidFill>
            </a:endParaRPr>
          </a:p>
          <a:p>
            <a:pPr marL="0" lvl="0" indent="0" algn="l" rtl="0">
              <a:spcBef>
                <a:spcPts val="0"/>
              </a:spcBef>
              <a:spcAft>
                <a:spcPts val="0"/>
              </a:spcAft>
              <a:buNone/>
            </a:pPr>
            <a:endParaRPr lang="en" u="sng" dirty="0">
              <a:solidFill>
                <a:schemeClr val="hlink"/>
              </a:solidFill>
            </a:endParaRPr>
          </a:p>
          <a:p>
            <a:pPr marL="0" lvl="0" indent="0" algn="l" rtl="0">
              <a:spcBef>
                <a:spcPts val="0"/>
              </a:spcBef>
              <a:spcAft>
                <a:spcPts val="0"/>
              </a:spcAft>
              <a:buNone/>
            </a:pPr>
            <a:r>
              <a:rPr lang="en-SG">
                <a:hlinkClick r:id="rId4"/>
              </a:rPr>
              <a:t>https://cv-tricks.com/cnn/understand-resnet-alexnet-vgg-inception/</a:t>
            </a:r>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8db4cef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c8db4cef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d1ed640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d1ed640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d1cd34e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d1cd34e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d31b6be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d31b6be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d31b6be3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d31b6be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d31b6be3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d31b6be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d31b6be3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d31b6be3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d31b6be3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d31b6be3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d31b6be3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d31b6be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https://towardsdatascience.com/hyperparameters-optimization-526348bb8e2d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8db4cef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c8db4cef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https://www.analyticsvidhya.com/blog/2018/10/a-step-by-step-introduction-to-the-basic-object-detection-algorithms-part-1/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cd063c52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cd063c52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cd063c52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cd063c5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d31b6be3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d31b6be3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cd063c52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cd063c52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cd063c524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cd063c52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d31b6be3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d31b6be3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d2a1c19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d2a1c19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cc5cf70f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cc5cf70f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cc5cf70f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cc5cf70f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cc5cf70f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cc5cf70f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cc5cf70f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cc5cf70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da5b674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da5b674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https://towardsdatascience.com/a-comprehensive-guide-to-convolutional-neural-networks-the-eli5-way-3bd2b1164a53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cc5cf70f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cc5cf70f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UwsrzCVZAb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aircAruvnK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Cgxsv1riJhI"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9887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Computer Vision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what and </a:t>
            </a:r>
            <a:r>
              <a:rPr lang="en" sz="2800" b="1">
                <a:solidFill>
                  <a:schemeClr val="dk1"/>
                </a:solidFill>
              </a:rPr>
              <a:t>how</a:t>
            </a:r>
            <a:r>
              <a:rPr lang="en" sz="2800">
                <a:solidFill>
                  <a:schemeClr val="dk1"/>
                </a:solidFill>
              </a:rPr>
              <a:t> of CNNs </a:t>
            </a:r>
            <a:endParaRPr sz="2800" b="1"/>
          </a:p>
        </p:txBody>
      </p:sp>
      <p:sp>
        <p:nvSpPr>
          <p:cNvPr id="117" name="Google Shape;117;p22"/>
          <p:cNvSpPr txBox="1"/>
          <p:nvPr/>
        </p:nvSpPr>
        <p:spPr>
          <a:xfrm>
            <a:off x="404225" y="1117325"/>
            <a:ext cx="2646000" cy="12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Part 1: The kernel</a:t>
            </a:r>
            <a:endParaRPr sz="1800" b="1"/>
          </a:p>
          <a:p>
            <a:pPr marL="0" lvl="0" indent="0" algn="l" rtl="0">
              <a:spcBef>
                <a:spcPts val="0"/>
              </a:spcBef>
              <a:spcAft>
                <a:spcPts val="0"/>
              </a:spcAft>
              <a:buNone/>
            </a:pPr>
            <a:endParaRPr/>
          </a:p>
          <a:p>
            <a:pPr marL="0" lvl="0" indent="0" algn="l" rtl="0">
              <a:spcBef>
                <a:spcPts val="0"/>
              </a:spcBef>
              <a:spcAft>
                <a:spcPts val="0"/>
              </a:spcAft>
              <a:buNone/>
            </a:pPr>
            <a:r>
              <a:rPr lang="en" sz="1800" b="1"/>
              <a:t>N.B. Zero padding is used here</a:t>
            </a:r>
            <a:endParaRPr sz="1800" b="1"/>
          </a:p>
        </p:txBody>
      </p:sp>
      <p:pic>
        <p:nvPicPr>
          <p:cNvPr id="118" name="Google Shape;118;p22"/>
          <p:cNvPicPr preferRelativeResize="0"/>
          <p:nvPr/>
        </p:nvPicPr>
        <p:blipFill>
          <a:blip r:embed="rId3">
            <a:alphaModFix/>
          </a:blip>
          <a:stretch>
            <a:fillRect/>
          </a:stretch>
        </p:blipFill>
        <p:spPr>
          <a:xfrm>
            <a:off x="404225" y="2508350"/>
            <a:ext cx="2486925" cy="2294650"/>
          </a:xfrm>
          <a:prstGeom prst="rect">
            <a:avLst/>
          </a:prstGeom>
          <a:noFill/>
          <a:ln>
            <a:noFill/>
          </a:ln>
        </p:spPr>
      </p:pic>
      <p:pic>
        <p:nvPicPr>
          <p:cNvPr id="119" name="Google Shape;119;p22"/>
          <p:cNvPicPr preferRelativeResize="0"/>
          <p:nvPr/>
        </p:nvPicPr>
        <p:blipFill>
          <a:blip r:embed="rId4">
            <a:alphaModFix/>
          </a:blip>
          <a:stretch>
            <a:fillRect/>
          </a:stretch>
        </p:blipFill>
        <p:spPr>
          <a:xfrm>
            <a:off x="3451550" y="1616475"/>
            <a:ext cx="5251101" cy="29537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what and </a:t>
            </a:r>
            <a:r>
              <a:rPr lang="en" sz="2800" b="1">
                <a:solidFill>
                  <a:schemeClr val="dk1"/>
                </a:solidFill>
              </a:rPr>
              <a:t>how</a:t>
            </a:r>
            <a:r>
              <a:rPr lang="en" sz="2800">
                <a:solidFill>
                  <a:schemeClr val="dk1"/>
                </a:solidFill>
              </a:rPr>
              <a:t> of CNNs </a:t>
            </a:r>
            <a:endParaRPr sz="2800" b="1"/>
          </a:p>
        </p:txBody>
      </p:sp>
      <p:sp>
        <p:nvSpPr>
          <p:cNvPr id="125" name="Google Shape;125;p23"/>
          <p:cNvSpPr txBox="1"/>
          <p:nvPr/>
        </p:nvSpPr>
        <p:spPr>
          <a:xfrm>
            <a:off x="462350" y="1117325"/>
            <a:ext cx="3050400" cy="14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Part 2: The pooling layer</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t>N.B. Max pooling is generally better</a:t>
            </a:r>
            <a:endParaRPr sz="1800" b="1"/>
          </a:p>
          <a:p>
            <a:pPr marL="0" lvl="0" indent="0" algn="l" rtl="0">
              <a:spcBef>
                <a:spcPts val="0"/>
              </a:spcBef>
              <a:spcAft>
                <a:spcPts val="0"/>
              </a:spcAft>
              <a:buNone/>
            </a:pPr>
            <a:endParaRPr/>
          </a:p>
        </p:txBody>
      </p:sp>
      <p:pic>
        <p:nvPicPr>
          <p:cNvPr id="126" name="Google Shape;126;p23"/>
          <p:cNvPicPr preferRelativeResize="0"/>
          <p:nvPr/>
        </p:nvPicPr>
        <p:blipFill>
          <a:blip r:embed="rId3">
            <a:alphaModFix/>
          </a:blip>
          <a:stretch>
            <a:fillRect/>
          </a:stretch>
        </p:blipFill>
        <p:spPr>
          <a:xfrm>
            <a:off x="306650" y="2448725"/>
            <a:ext cx="3961225" cy="2480775"/>
          </a:xfrm>
          <a:prstGeom prst="rect">
            <a:avLst/>
          </a:prstGeom>
          <a:noFill/>
          <a:ln>
            <a:noFill/>
          </a:ln>
        </p:spPr>
      </p:pic>
      <p:pic>
        <p:nvPicPr>
          <p:cNvPr id="127" name="Google Shape;127;p23"/>
          <p:cNvPicPr preferRelativeResize="0"/>
          <p:nvPr/>
        </p:nvPicPr>
        <p:blipFill>
          <a:blip r:embed="rId4">
            <a:alphaModFix/>
          </a:blip>
          <a:stretch>
            <a:fillRect/>
          </a:stretch>
        </p:blipFill>
        <p:spPr>
          <a:xfrm>
            <a:off x="4711125" y="1341750"/>
            <a:ext cx="4222850" cy="32825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what and </a:t>
            </a:r>
            <a:r>
              <a:rPr lang="en" sz="2800" b="1">
                <a:solidFill>
                  <a:schemeClr val="dk1"/>
                </a:solidFill>
              </a:rPr>
              <a:t>how</a:t>
            </a:r>
            <a:r>
              <a:rPr lang="en" sz="2800">
                <a:solidFill>
                  <a:schemeClr val="dk1"/>
                </a:solidFill>
              </a:rPr>
              <a:t> of CNNs </a:t>
            </a:r>
            <a:endParaRPr sz="2800" b="1"/>
          </a:p>
        </p:txBody>
      </p:sp>
      <p:sp>
        <p:nvSpPr>
          <p:cNvPr id="133" name="Google Shape;133;p24"/>
          <p:cNvSpPr txBox="1"/>
          <p:nvPr/>
        </p:nvSpPr>
        <p:spPr>
          <a:xfrm>
            <a:off x="390300" y="1366025"/>
            <a:ext cx="8544600" cy="35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4"/>
          <p:cNvSpPr txBox="1"/>
          <p:nvPr/>
        </p:nvSpPr>
        <p:spPr>
          <a:xfrm>
            <a:off x="515700" y="1324175"/>
            <a:ext cx="8293800" cy="3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Hyperparameters: </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en"/>
              <a:t>Padding: Same or Valid </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en"/>
              <a:t>Stride length (for both convolution and pooling)</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en"/>
              <a:t>Filter size </a:t>
            </a:r>
            <a:r>
              <a:rPr lang="en">
                <a:solidFill>
                  <a:schemeClr val="dk1"/>
                </a:solidFill>
              </a:rPr>
              <a:t>(for both convolution and pooling)</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en"/>
              <a:t>Number of filters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en"/>
              <a:t>Pooling: Max or Average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5"/>
          <p:cNvPicPr preferRelativeResize="0"/>
          <p:nvPr/>
        </p:nvPicPr>
        <p:blipFill rotWithShape="1">
          <a:blip r:embed="rId3">
            <a:alphaModFix/>
          </a:blip>
          <a:srcRect l="7854" t="6646" r="2273" b="5672"/>
          <a:stretch/>
        </p:blipFill>
        <p:spPr>
          <a:xfrm>
            <a:off x="932786" y="983823"/>
            <a:ext cx="7278424" cy="386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p:nvPr/>
        </p:nvSpPr>
        <p:spPr>
          <a:xfrm>
            <a:off x="4739250" y="320650"/>
            <a:ext cx="1742400" cy="432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28 x 28 x 1</a:t>
            </a:r>
            <a:endParaRPr/>
          </a:p>
        </p:txBody>
      </p:sp>
      <p:cxnSp>
        <p:nvCxnSpPr>
          <p:cNvPr id="145" name="Google Shape;145;p26"/>
          <p:cNvCxnSpPr/>
          <p:nvPr/>
        </p:nvCxnSpPr>
        <p:spPr>
          <a:xfrm flipH="1">
            <a:off x="5607000" y="895175"/>
            <a:ext cx="6900" cy="707400"/>
          </a:xfrm>
          <a:prstGeom prst="straightConnector1">
            <a:avLst/>
          </a:prstGeom>
          <a:noFill/>
          <a:ln w="9525" cap="flat" cmpd="sng">
            <a:solidFill>
              <a:schemeClr val="dk2"/>
            </a:solidFill>
            <a:prstDash val="solid"/>
            <a:round/>
            <a:headEnd type="none" w="med" len="med"/>
            <a:tailEnd type="triangle" w="med" len="med"/>
          </a:ln>
        </p:spPr>
      </p:cxnSp>
      <p:sp>
        <p:nvSpPr>
          <p:cNvPr id="146" name="Google Shape;146;p26"/>
          <p:cNvSpPr txBox="1"/>
          <p:nvPr/>
        </p:nvSpPr>
        <p:spPr>
          <a:xfrm>
            <a:off x="4739250" y="1710988"/>
            <a:ext cx="1742400" cy="501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24 x 24 x 12</a:t>
            </a:r>
            <a:endParaRPr/>
          </a:p>
        </p:txBody>
      </p:sp>
      <p:cxnSp>
        <p:nvCxnSpPr>
          <p:cNvPr id="147" name="Google Shape;147;p26"/>
          <p:cNvCxnSpPr/>
          <p:nvPr/>
        </p:nvCxnSpPr>
        <p:spPr>
          <a:xfrm flipH="1">
            <a:off x="5607000" y="2321000"/>
            <a:ext cx="6900" cy="7074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6"/>
          <p:cNvSpPr txBox="1"/>
          <p:nvPr/>
        </p:nvSpPr>
        <p:spPr>
          <a:xfrm>
            <a:off x="4739250" y="3102700"/>
            <a:ext cx="1742400" cy="501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24 x 24 x 12</a:t>
            </a:r>
            <a:endParaRPr/>
          </a:p>
        </p:txBody>
      </p:sp>
      <p:sp>
        <p:nvSpPr>
          <p:cNvPr id="149" name="Google Shape;149;p26"/>
          <p:cNvSpPr txBox="1"/>
          <p:nvPr/>
        </p:nvSpPr>
        <p:spPr>
          <a:xfrm>
            <a:off x="5937075" y="825475"/>
            <a:ext cx="20211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Kernel convolution with 12 filters, same padding, stride 1, filter size 5 x 5</a:t>
            </a:r>
            <a:endParaRPr/>
          </a:p>
        </p:txBody>
      </p:sp>
      <p:sp>
        <p:nvSpPr>
          <p:cNvPr id="150" name="Google Shape;150;p26"/>
          <p:cNvSpPr txBox="1"/>
          <p:nvPr/>
        </p:nvSpPr>
        <p:spPr>
          <a:xfrm>
            <a:off x="5937075" y="2441638"/>
            <a:ext cx="17424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Activation function (e.g.Relu)</a:t>
            </a:r>
            <a:endParaRPr/>
          </a:p>
        </p:txBody>
      </p:sp>
      <p:sp>
        <p:nvSpPr>
          <p:cNvPr id="151" name="Google Shape;151;p26"/>
          <p:cNvSpPr txBox="1"/>
          <p:nvPr/>
        </p:nvSpPr>
        <p:spPr>
          <a:xfrm>
            <a:off x="4739250" y="4496400"/>
            <a:ext cx="1742400" cy="501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12 x 12 x 12</a:t>
            </a:r>
            <a:endParaRPr/>
          </a:p>
        </p:txBody>
      </p:sp>
      <p:cxnSp>
        <p:nvCxnSpPr>
          <p:cNvPr id="152" name="Google Shape;152;p26"/>
          <p:cNvCxnSpPr/>
          <p:nvPr/>
        </p:nvCxnSpPr>
        <p:spPr>
          <a:xfrm flipH="1">
            <a:off x="5607000" y="3696650"/>
            <a:ext cx="6900" cy="7074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6"/>
          <p:cNvSpPr txBox="1"/>
          <p:nvPr/>
        </p:nvSpPr>
        <p:spPr>
          <a:xfrm>
            <a:off x="5937075" y="3834338"/>
            <a:ext cx="17424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Max pooling layer of size 2 x 2 </a:t>
            </a:r>
            <a:endParaRPr/>
          </a:p>
        </p:txBody>
      </p:sp>
      <p:sp>
        <p:nvSpPr>
          <p:cNvPr id="154" name="Google Shape;154;p26"/>
          <p:cNvSpPr txBox="1"/>
          <p:nvPr/>
        </p:nvSpPr>
        <p:spPr>
          <a:xfrm>
            <a:off x="1045475" y="991000"/>
            <a:ext cx="2216400" cy="21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Putting it together into </a:t>
            </a:r>
            <a:r>
              <a:rPr lang="en" sz="2400" b="1"/>
              <a:t>ONE convolutional layer</a:t>
            </a:r>
            <a:r>
              <a:rPr lang="en" sz="2400"/>
              <a:t>...</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childTnLst>
                                </p:cTn>
                              </p:par>
                              <p:par>
                                <p:cTn id="13" presetID="10"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fade">
                                      <p:cBhvr>
                                        <p:cTn id="15" dur="1000"/>
                                        <p:tgtEl>
                                          <p:spTgt spid="145"/>
                                        </p:tgtEl>
                                      </p:cBhvr>
                                    </p:animEffect>
                                  </p:childTnLst>
                                </p:cTn>
                              </p:par>
                              <p:par>
                                <p:cTn id="16" presetID="10" presetClass="entr" presetSubtype="0" fill="hold" nodeType="with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fade">
                                      <p:cBhvr>
                                        <p:cTn id="18" dur="1000"/>
                                        <p:tgtEl>
                                          <p:spTgt spid="1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7"/>
                                        </p:tgtEl>
                                        <p:attrNameLst>
                                          <p:attrName>style.visibility</p:attrName>
                                        </p:attrNameLst>
                                      </p:cBhvr>
                                      <p:to>
                                        <p:strVal val="visible"/>
                                      </p:to>
                                    </p:set>
                                    <p:animEffect transition="in" filter="fade">
                                      <p:cBhvr>
                                        <p:cTn id="23" dur="1000"/>
                                        <p:tgtEl>
                                          <p:spTgt spid="147"/>
                                        </p:tgtEl>
                                      </p:cBhvr>
                                    </p:animEffect>
                                  </p:childTnLst>
                                </p:cTn>
                              </p:par>
                              <p:par>
                                <p:cTn id="24" presetID="10" presetClass="entr" presetSubtype="0" fill="hold" nodeType="with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1000"/>
                                        <p:tgtEl>
                                          <p:spTgt spid="150"/>
                                        </p:tgtEl>
                                      </p:cBhvr>
                                    </p:animEffect>
                                  </p:childTnLst>
                                </p:cTn>
                              </p:par>
                              <p:par>
                                <p:cTn id="27" presetID="10" presetClass="entr" presetSubtype="0" fill="hold" nodeType="with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1000"/>
                                        <p:tgtEl>
                                          <p:spTgt spid="1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1000"/>
                                        <p:tgtEl>
                                          <p:spTgt spid="152"/>
                                        </p:tgtEl>
                                      </p:cBhvr>
                                    </p:animEffect>
                                  </p:childTnLst>
                                </p:cTn>
                              </p:par>
                              <p:par>
                                <p:cTn id="35" presetID="10"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1000"/>
                                        <p:tgtEl>
                                          <p:spTgt spid="153"/>
                                        </p:tgtEl>
                                      </p:cBhvr>
                                    </p:animEffect>
                                  </p:childTnLst>
                                </p:cTn>
                              </p:par>
                              <p:par>
                                <p:cTn id="38" presetID="10" presetClass="entr" presetSubtype="0" fill="hold" nodeType="with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Practice Keras!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descr="Can A.I. make music? Can it feel excitement and fear? Is it alive? Will.i.am and Mark Sagar push the limits of what a machine can do. How far is too far, and how much further can we go?&#10;&#10;The Age of A.I. is a 8 part documentary series hosted by Robert Downey Jr. covering the ways Artificial Intelligence, Machine Learning and Neural Networks will change the world. &#10;&#10;You choose — watch all episodes uninterrupted with YouTube Premium now, or wait to watch new episodes free with ads. Learn more at: https://support.google.com/youtube/answer/6358146 &#10;&#10;Check out YouTube Premium at: https://www.youtube.com/premium/originals &#10;&#10;See if Premium is available in your country at: https://support.google.com/youtube/answer/6307365" title="How Far is Too Far? | The Age of A.I.">
            <a:hlinkClick r:id="rId3"/>
          </p:cNvPr>
          <p:cNvPicPr preferRelativeResize="0"/>
          <p:nvPr/>
        </p:nvPicPr>
        <p:blipFill>
          <a:blip r:embed="rId4">
            <a:alphaModFix/>
          </a:blip>
          <a:stretch>
            <a:fillRect/>
          </a:stretch>
        </p:blipFill>
        <p:spPr>
          <a:xfrm>
            <a:off x="1652800" y="382363"/>
            <a:ext cx="5838376" cy="437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228050" y="263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learning</a:t>
            </a:r>
            <a:endParaRPr/>
          </a:p>
        </p:txBody>
      </p:sp>
      <p:pic>
        <p:nvPicPr>
          <p:cNvPr id="170" name="Google Shape;170;p29"/>
          <p:cNvPicPr preferRelativeResize="0"/>
          <p:nvPr/>
        </p:nvPicPr>
        <p:blipFill>
          <a:blip r:embed="rId3">
            <a:alphaModFix/>
          </a:blip>
          <a:stretch>
            <a:fillRect/>
          </a:stretch>
        </p:blipFill>
        <p:spPr>
          <a:xfrm>
            <a:off x="6452076" y="3734725"/>
            <a:ext cx="2691924" cy="1408775"/>
          </a:xfrm>
          <a:prstGeom prst="rect">
            <a:avLst/>
          </a:prstGeom>
          <a:noFill/>
          <a:ln>
            <a:noFill/>
          </a:ln>
        </p:spPr>
      </p:pic>
      <p:pic>
        <p:nvPicPr>
          <p:cNvPr id="171" name="Google Shape;171;p29"/>
          <p:cNvPicPr preferRelativeResize="0"/>
          <p:nvPr/>
        </p:nvPicPr>
        <p:blipFill>
          <a:blip r:embed="rId4">
            <a:alphaModFix/>
          </a:blip>
          <a:stretch>
            <a:fillRect/>
          </a:stretch>
        </p:blipFill>
        <p:spPr>
          <a:xfrm>
            <a:off x="152400" y="912375"/>
            <a:ext cx="8839198" cy="1735268"/>
          </a:xfrm>
          <a:prstGeom prst="rect">
            <a:avLst/>
          </a:prstGeom>
          <a:noFill/>
          <a:ln>
            <a:noFill/>
          </a:ln>
        </p:spPr>
      </p:pic>
      <p:sp>
        <p:nvSpPr>
          <p:cNvPr id="172" name="Google Shape;172;p29"/>
          <p:cNvSpPr txBox="1"/>
          <p:nvPr/>
        </p:nvSpPr>
        <p:spPr>
          <a:xfrm>
            <a:off x="2556450" y="1224625"/>
            <a:ext cx="3321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t>???</a:t>
            </a:r>
            <a:endParaRPr sz="2800" b="1"/>
          </a:p>
        </p:txBody>
      </p:sp>
      <p:sp>
        <p:nvSpPr>
          <p:cNvPr id="173" name="Google Shape;173;p29"/>
          <p:cNvSpPr txBox="1"/>
          <p:nvPr/>
        </p:nvSpPr>
        <p:spPr>
          <a:xfrm>
            <a:off x="367375" y="3216463"/>
            <a:ext cx="5067000" cy="1074900"/>
          </a:xfrm>
          <a:prstGeom prst="rect">
            <a:avLst/>
          </a:prstGeom>
          <a:noFill/>
          <a:ln>
            <a:noFill/>
          </a:ln>
        </p:spPr>
        <p:txBody>
          <a:bodyPr spcFirstLastPara="1" wrap="square" lIns="91425" tIns="91425" rIns="91425" bIns="91425" anchor="ctr" anchorCtr="0">
            <a:noAutofit/>
          </a:bodyPr>
          <a:lstStyle/>
          <a:p>
            <a:pPr marL="749300" lvl="0" indent="-317500" algn="l" rtl="0">
              <a:lnSpc>
                <a:spcPct val="158000"/>
              </a:lnSpc>
              <a:spcBef>
                <a:spcPts val="3200"/>
              </a:spcBef>
              <a:spcAft>
                <a:spcPts val="0"/>
              </a:spcAft>
              <a:buClr>
                <a:schemeClr val="dk1"/>
              </a:buClr>
              <a:buSzPts val="1400"/>
              <a:buFont typeface="Arial"/>
              <a:buChar char="●"/>
            </a:pPr>
            <a:r>
              <a:rPr lang="en">
                <a:solidFill>
                  <a:schemeClr val="dk1"/>
                </a:solidFill>
                <a:highlight>
                  <a:srgbClr val="FFFFFF"/>
                </a:highlight>
              </a:rPr>
              <a:t>Know how to ride a motorbike ⮫ Learn how to ride a car</a:t>
            </a:r>
            <a:endParaRPr>
              <a:solidFill>
                <a:schemeClr val="dk1"/>
              </a:solidFill>
              <a:highlight>
                <a:srgbClr val="FFFFFF"/>
              </a:highlight>
            </a:endParaRPr>
          </a:p>
          <a:p>
            <a:pPr marL="749300" lvl="0" indent="-317500" algn="l" rtl="0">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how to play classic piano ⮫ Learn how to play jazz piano</a:t>
            </a:r>
            <a:endParaRPr>
              <a:solidFill>
                <a:schemeClr val="dk1"/>
              </a:solidFill>
              <a:highlight>
                <a:srgbClr val="FFFFFF"/>
              </a:highlight>
            </a:endParaRPr>
          </a:p>
          <a:p>
            <a:pPr marL="749300" lvl="0" indent="-317500" algn="l" rtl="0">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math and statistics ⮫ Learn machine learning</a:t>
            </a: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10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fade">
                                      <p:cBhvr>
                                        <p:cTn id="17"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learning </a:t>
            </a:r>
            <a:endParaRPr/>
          </a:p>
        </p:txBody>
      </p:sp>
      <p:sp>
        <p:nvSpPr>
          <p:cNvPr id="179" name="Google Shape;179;p30"/>
          <p:cNvSpPr txBox="1"/>
          <p:nvPr/>
        </p:nvSpPr>
        <p:spPr>
          <a:xfrm>
            <a:off x="213625" y="1094325"/>
            <a:ext cx="8745000" cy="87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D4251"/>
                </a:solidFill>
                <a:highlight>
                  <a:srgbClr val="FFFFFF"/>
                </a:highlight>
              </a:rPr>
              <a:t>The general idea of transfer learning is to use knowledge learned from tasks for which a lot of labelled data is available in settings where only little labelled data is available.</a:t>
            </a:r>
            <a:endParaRPr sz="1500" b="1"/>
          </a:p>
        </p:txBody>
      </p:sp>
      <p:pic>
        <p:nvPicPr>
          <p:cNvPr id="180" name="Google Shape;180;p30"/>
          <p:cNvPicPr preferRelativeResize="0"/>
          <p:nvPr/>
        </p:nvPicPr>
        <p:blipFill>
          <a:blip r:embed="rId3">
            <a:alphaModFix/>
          </a:blip>
          <a:stretch>
            <a:fillRect/>
          </a:stretch>
        </p:blipFill>
        <p:spPr>
          <a:xfrm>
            <a:off x="213625" y="2043325"/>
            <a:ext cx="5074532" cy="2795376"/>
          </a:xfrm>
          <a:prstGeom prst="rect">
            <a:avLst/>
          </a:prstGeom>
          <a:noFill/>
          <a:ln>
            <a:noFill/>
          </a:ln>
        </p:spPr>
      </p:pic>
      <p:sp>
        <p:nvSpPr>
          <p:cNvPr id="181" name="Google Shape;181;p30"/>
          <p:cNvSpPr txBox="1"/>
          <p:nvPr/>
        </p:nvSpPr>
        <p:spPr>
          <a:xfrm>
            <a:off x="5633350" y="2196525"/>
            <a:ext cx="3352500" cy="26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Keras provides us with pretrained models that allow for fast and efficient transfer learning!</a:t>
            </a:r>
            <a:endParaRPr sz="1600" dirty="0"/>
          </a:p>
          <a:p>
            <a:pPr marL="0" lvl="0" indent="0" algn="l" rtl="0">
              <a:spcBef>
                <a:spcPts val="0"/>
              </a:spcBef>
              <a:spcAft>
                <a:spcPts val="0"/>
              </a:spcAft>
              <a:buNone/>
            </a:pPr>
            <a:endParaRPr sz="1600" dirty="0"/>
          </a:p>
          <a:p>
            <a:pPr marL="457200" lvl="0" indent="-330200" algn="l" rtl="0">
              <a:spcBef>
                <a:spcPts val="0"/>
              </a:spcBef>
              <a:spcAft>
                <a:spcPts val="0"/>
              </a:spcAft>
              <a:buSzPts val="1600"/>
              <a:buChar char="-"/>
            </a:pPr>
            <a:r>
              <a:rPr lang="en" sz="1600" dirty="0"/>
              <a:t>AlexNet</a:t>
            </a:r>
            <a:endParaRPr sz="1600" dirty="0"/>
          </a:p>
          <a:p>
            <a:pPr marL="457200" lvl="0" indent="-330200" algn="l" rtl="0">
              <a:spcBef>
                <a:spcPts val="0"/>
              </a:spcBef>
              <a:spcAft>
                <a:spcPts val="0"/>
              </a:spcAft>
              <a:buSzPts val="1600"/>
              <a:buChar char="-"/>
            </a:pPr>
            <a:r>
              <a:rPr lang="en" sz="1600" dirty="0"/>
              <a:t>VGG</a:t>
            </a:r>
            <a:endParaRPr sz="1600" dirty="0"/>
          </a:p>
          <a:p>
            <a:pPr marL="457200" lvl="0" indent="-330200" algn="l" rtl="0">
              <a:spcBef>
                <a:spcPts val="0"/>
              </a:spcBef>
              <a:spcAft>
                <a:spcPts val="0"/>
              </a:spcAft>
              <a:buSzPts val="1600"/>
              <a:buChar char="-"/>
            </a:pPr>
            <a:r>
              <a:rPr lang="en" sz="1600" dirty="0"/>
              <a:t>Inception</a:t>
            </a:r>
            <a:endParaRPr sz="1600" dirty="0"/>
          </a:p>
          <a:p>
            <a:pPr marL="457200" lvl="0" indent="-330200" algn="l" rtl="0">
              <a:spcBef>
                <a:spcPts val="0"/>
              </a:spcBef>
              <a:spcAft>
                <a:spcPts val="0"/>
              </a:spcAft>
              <a:buSzPts val="1600"/>
              <a:buChar char="-"/>
            </a:pPr>
            <a:r>
              <a:rPr lang="en" sz="1600" dirty="0"/>
              <a:t>ResNet</a:t>
            </a:r>
          </a:p>
          <a:p>
            <a:pPr marL="457200" lvl="0" indent="-330200" algn="l" rtl="0">
              <a:spcBef>
                <a:spcPts val="0"/>
              </a:spcBef>
              <a:spcAft>
                <a:spcPts val="0"/>
              </a:spcAft>
              <a:buSzPts val="1600"/>
              <a:buChar char="-"/>
            </a:pPr>
            <a:r>
              <a:rPr lang="en" sz="1600" dirty="0"/>
              <a:t>MobileNet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10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075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Badger Time!</a:t>
            </a:r>
            <a:endParaRPr/>
          </a:p>
        </p:txBody>
      </p:sp>
      <p:pic>
        <p:nvPicPr>
          <p:cNvPr id="187" name="Google Shape;187;p31"/>
          <p:cNvPicPr preferRelativeResize="0"/>
          <p:nvPr/>
        </p:nvPicPr>
        <p:blipFill>
          <a:blip r:embed="rId3">
            <a:alphaModFix/>
          </a:blip>
          <a:stretch>
            <a:fillRect/>
          </a:stretch>
        </p:blipFill>
        <p:spPr>
          <a:xfrm>
            <a:off x="1684050" y="548225"/>
            <a:ext cx="5775900" cy="324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descr="Home page: https://www.3blue1brown.com/&#10;Brought to you by you: http://3b1b.co/nn1-thanks&#10;Additional funding provided by Amplify Partners&#10;&#10; For any early-stage ML entrepreneurs, Amplify would love to hear from you: 3blue1brown@amplifypartners.com&#10;&#10;Full playlist: http://3b1b.co/neural-networks&#10;&#10;Typo correction: At 14:45,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title="But what is a Neural Network? | Deep learning, chapter 1">
            <a:hlinkClick r:id="rId3"/>
          </p:cNvPr>
          <p:cNvPicPr preferRelativeResize="0"/>
          <p:nvPr/>
        </p:nvPicPr>
        <p:blipFill>
          <a:blip r:embed="rId4">
            <a:alphaModFix/>
          </a:blip>
          <a:stretch>
            <a:fillRect/>
          </a:stretch>
        </p:blipFill>
        <p:spPr>
          <a:xfrm>
            <a:off x="1829350" y="390675"/>
            <a:ext cx="5816200" cy="436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311700" y="433275"/>
            <a:ext cx="8520600" cy="41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Situation:</a:t>
            </a:r>
            <a:endParaRPr/>
          </a:p>
          <a:p>
            <a:pPr marL="0" lvl="0" indent="0" algn="l" rtl="0">
              <a:spcBef>
                <a:spcPts val="1600"/>
              </a:spcBef>
              <a:spcAft>
                <a:spcPts val="0"/>
              </a:spcAft>
              <a:buNone/>
            </a:pPr>
            <a:r>
              <a:rPr lang="en"/>
              <a:t>While the entire REP cohort was too busy studying for finals last year, a secret army of mutated badgers escaped from the zoo and infested North Hill! In order to stop them, REPO has enlisted your help in deploying smart cameras in the area to track their movements. </a:t>
            </a:r>
            <a:endParaRPr/>
          </a:p>
          <a:p>
            <a:pPr marL="0" lvl="0" indent="0" algn="l" rtl="0">
              <a:spcBef>
                <a:spcPts val="1600"/>
              </a:spcBef>
              <a:spcAft>
                <a:spcPts val="0"/>
              </a:spcAft>
              <a:buNone/>
            </a:pPr>
            <a:endParaRPr/>
          </a:p>
          <a:p>
            <a:pPr marL="0" lvl="0" indent="0" algn="l" rtl="0">
              <a:spcBef>
                <a:spcPts val="1600"/>
              </a:spcBef>
              <a:spcAft>
                <a:spcPts val="0"/>
              </a:spcAft>
              <a:buNone/>
            </a:pPr>
            <a:r>
              <a:rPr lang="en"/>
              <a:t>Task: </a:t>
            </a:r>
            <a:endParaRPr/>
          </a:p>
          <a:p>
            <a:pPr marL="0" lvl="0" indent="0" algn="l" rtl="0">
              <a:spcBef>
                <a:spcPts val="1600"/>
              </a:spcBef>
              <a:spcAft>
                <a:spcPts val="1600"/>
              </a:spcAft>
              <a:buNone/>
            </a:pPr>
            <a:r>
              <a:rPr lang="en"/>
              <a:t>Develop an algorithm that can help identify and classify these mutated badgers.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Underfit - cannot learn the training data at all</a:t>
            </a:r>
            <a:endParaRPr/>
          </a:p>
        </p:txBody>
      </p:sp>
      <p:pic>
        <p:nvPicPr>
          <p:cNvPr id="198" name="Google Shape;198;p33"/>
          <p:cNvPicPr preferRelativeResize="0"/>
          <p:nvPr/>
        </p:nvPicPr>
        <p:blipFill>
          <a:blip r:embed="rId3">
            <a:alphaModFix/>
          </a:blip>
          <a:stretch>
            <a:fillRect/>
          </a:stretch>
        </p:blipFill>
        <p:spPr>
          <a:xfrm>
            <a:off x="55924" y="1433400"/>
            <a:ext cx="4434200" cy="3078550"/>
          </a:xfrm>
          <a:prstGeom prst="rect">
            <a:avLst/>
          </a:prstGeom>
          <a:noFill/>
          <a:ln>
            <a:noFill/>
          </a:ln>
        </p:spPr>
      </p:pic>
      <p:pic>
        <p:nvPicPr>
          <p:cNvPr id="199" name="Google Shape;199;p33"/>
          <p:cNvPicPr preferRelativeResize="0"/>
          <p:nvPr/>
        </p:nvPicPr>
        <p:blipFill>
          <a:blip r:embed="rId4">
            <a:alphaModFix/>
          </a:blip>
          <a:stretch>
            <a:fillRect/>
          </a:stretch>
        </p:blipFill>
        <p:spPr>
          <a:xfrm>
            <a:off x="4673774" y="1475738"/>
            <a:ext cx="4312276" cy="299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Overfit - learns training data too well</a:t>
            </a:r>
            <a:endParaRPr/>
          </a:p>
        </p:txBody>
      </p:sp>
      <p:pic>
        <p:nvPicPr>
          <p:cNvPr id="205" name="Google Shape;205;p34"/>
          <p:cNvPicPr preferRelativeResize="0"/>
          <p:nvPr/>
        </p:nvPicPr>
        <p:blipFill>
          <a:blip r:embed="rId3">
            <a:alphaModFix/>
          </a:blip>
          <a:stretch>
            <a:fillRect/>
          </a:stretch>
        </p:blipFill>
        <p:spPr>
          <a:xfrm>
            <a:off x="223625" y="1530175"/>
            <a:ext cx="4621149" cy="3180050"/>
          </a:xfrm>
          <a:prstGeom prst="rect">
            <a:avLst/>
          </a:prstGeom>
          <a:noFill/>
          <a:ln>
            <a:noFill/>
          </a:ln>
        </p:spPr>
      </p:pic>
      <p:pic>
        <p:nvPicPr>
          <p:cNvPr id="206" name="Google Shape;206;p34"/>
          <p:cNvPicPr preferRelativeResize="0"/>
          <p:nvPr/>
        </p:nvPicPr>
        <p:blipFill>
          <a:blip r:embed="rId4">
            <a:alphaModFix/>
          </a:blip>
          <a:stretch>
            <a:fillRect/>
          </a:stretch>
        </p:blipFill>
        <p:spPr>
          <a:xfrm>
            <a:off x="4844768" y="1530175"/>
            <a:ext cx="4268532" cy="318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Unrepresentative training sets</a:t>
            </a:r>
            <a:endParaRPr/>
          </a:p>
        </p:txBody>
      </p:sp>
      <p:pic>
        <p:nvPicPr>
          <p:cNvPr id="212" name="Google Shape;212;p35"/>
          <p:cNvPicPr preferRelativeResize="0"/>
          <p:nvPr/>
        </p:nvPicPr>
        <p:blipFill>
          <a:blip r:embed="rId3">
            <a:alphaModFix/>
          </a:blip>
          <a:stretch>
            <a:fillRect/>
          </a:stretch>
        </p:blipFill>
        <p:spPr>
          <a:xfrm>
            <a:off x="1587938" y="1147000"/>
            <a:ext cx="5968124" cy="370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Unrepresentative validation sets</a:t>
            </a:r>
            <a:endParaRPr/>
          </a:p>
        </p:txBody>
      </p:sp>
      <p:pic>
        <p:nvPicPr>
          <p:cNvPr id="218" name="Google Shape;218;p36"/>
          <p:cNvPicPr preferRelativeResize="0"/>
          <p:nvPr/>
        </p:nvPicPr>
        <p:blipFill>
          <a:blip r:embed="rId3">
            <a:alphaModFix/>
          </a:blip>
          <a:stretch>
            <a:fillRect/>
          </a:stretch>
        </p:blipFill>
        <p:spPr>
          <a:xfrm>
            <a:off x="194525" y="1180925"/>
            <a:ext cx="4376400" cy="3553226"/>
          </a:xfrm>
          <a:prstGeom prst="rect">
            <a:avLst/>
          </a:prstGeom>
          <a:noFill/>
          <a:ln>
            <a:noFill/>
          </a:ln>
        </p:spPr>
      </p:pic>
      <p:pic>
        <p:nvPicPr>
          <p:cNvPr id="219" name="Google Shape;219;p36"/>
          <p:cNvPicPr preferRelativeResize="0"/>
          <p:nvPr/>
        </p:nvPicPr>
        <p:blipFill>
          <a:blip r:embed="rId4">
            <a:alphaModFix/>
          </a:blip>
          <a:stretch>
            <a:fillRect/>
          </a:stretch>
        </p:blipFill>
        <p:spPr>
          <a:xfrm>
            <a:off x="4640325" y="1083100"/>
            <a:ext cx="4447851" cy="3651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fit </a:t>
            </a:r>
            <a:endParaRPr/>
          </a:p>
        </p:txBody>
      </p:sp>
      <p:pic>
        <p:nvPicPr>
          <p:cNvPr id="225" name="Google Shape;225;p37"/>
          <p:cNvPicPr preferRelativeResize="0"/>
          <p:nvPr/>
        </p:nvPicPr>
        <p:blipFill>
          <a:blip r:embed="rId3">
            <a:alphaModFix/>
          </a:blip>
          <a:stretch>
            <a:fillRect/>
          </a:stretch>
        </p:blipFill>
        <p:spPr>
          <a:xfrm>
            <a:off x="1860991" y="1111776"/>
            <a:ext cx="5422000" cy="3680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optimize?</a:t>
            </a:r>
            <a:endParaRPr/>
          </a:p>
        </p:txBody>
      </p:sp>
      <p:sp>
        <p:nvSpPr>
          <p:cNvPr id="231" name="Google Shape;23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arenR"/>
            </a:pPr>
            <a:r>
              <a:rPr lang="en"/>
              <a:t>Grid Search Cross Validation</a:t>
            </a:r>
            <a:endParaRPr/>
          </a:p>
          <a:p>
            <a:pPr marL="457200" lvl="0" indent="-342900" algn="l" rtl="0">
              <a:spcBef>
                <a:spcPts val="0"/>
              </a:spcBef>
              <a:spcAft>
                <a:spcPts val="0"/>
              </a:spcAft>
              <a:buSzPts val="1800"/>
              <a:buAutoNum type="arabicParenR"/>
            </a:pPr>
            <a:r>
              <a:rPr lang="en"/>
              <a:t>Random Search </a:t>
            </a:r>
            <a:endParaRPr/>
          </a:p>
          <a:p>
            <a:pPr marL="457200" lvl="0" indent="-342900" algn="l" rtl="0">
              <a:spcBef>
                <a:spcPts val="0"/>
              </a:spcBef>
              <a:spcAft>
                <a:spcPts val="0"/>
              </a:spcAft>
              <a:buSzPts val="1800"/>
              <a:buAutoNum type="arabicParenR"/>
            </a:pPr>
            <a:r>
              <a:rPr lang="en"/>
              <a:t>Automated Hyperparameter tuning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 </a:t>
            </a:r>
            <a:endParaRPr/>
          </a:p>
        </p:txBody>
      </p:sp>
      <p:sp>
        <p:nvSpPr>
          <p:cNvPr id="237" name="Google Shape;237;p39"/>
          <p:cNvSpPr txBox="1">
            <a:spLocks noGrp="1"/>
          </p:cNvSpPr>
          <p:nvPr>
            <p:ph type="body" idx="1"/>
          </p:nvPr>
        </p:nvSpPr>
        <p:spPr>
          <a:xfrm>
            <a:off x="311700" y="1017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 classification is good and all, but...</a:t>
            </a:r>
            <a:endParaRPr/>
          </a:p>
        </p:txBody>
      </p:sp>
      <p:pic>
        <p:nvPicPr>
          <p:cNvPr id="238" name="Google Shape;238;p39"/>
          <p:cNvPicPr preferRelativeResize="0"/>
          <p:nvPr/>
        </p:nvPicPr>
        <p:blipFill>
          <a:blip r:embed="rId3">
            <a:alphaModFix/>
          </a:blip>
          <a:stretch>
            <a:fillRect/>
          </a:stretch>
        </p:blipFill>
        <p:spPr>
          <a:xfrm>
            <a:off x="4500576" y="1725175"/>
            <a:ext cx="4565500" cy="3113525"/>
          </a:xfrm>
          <a:prstGeom prst="rect">
            <a:avLst/>
          </a:prstGeom>
          <a:noFill/>
          <a:ln>
            <a:noFill/>
          </a:ln>
        </p:spPr>
      </p:pic>
      <p:pic>
        <p:nvPicPr>
          <p:cNvPr id="239" name="Google Shape;239;p39"/>
          <p:cNvPicPr preferRelativeResize="0"/>
          <p:nvPr/>
        </p:nvPicPr>
        <p:blipFill>
          <a:blip r:embed="rId4">
            <a:alphaModFix/>
          </a:blip>
          <a:stretch>
            <a:fillRect/>
          </a:stretch>
        </p:blipFill>
        <p:spPr>
          <a:xfrm>
            <a:off x="311700" y="1725175"/>
            <a:ext cx="3502716" cy="311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1000"/>
                                        <p:tgtEl>
                                          <p:spTgt spid="2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gtEl>
                                        <p:attrNameLst>
                                          <p:attrName>style.visibility</p:attrName>
                                        </p:attrNameLst>
                                      </p:cBhvr>
                                      <p:to>
                                        <p:strVal val="visible"/>
                                      </p:to>
                                    </p:set>
                                    <p:animEffect transition="in" filter="fade">
                                      <p:cBhvr>
                                        <p:cTn id="17"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0"/>
          <p:cNvPicPr preferRelativeResize="0"/>
          <p:nvPr/>
        </p:nvPicPr>
        <p:blipFill>
          <a:blip r:embed="rId3">
            <a:alphaModFix/>
          </a:blip>
          <a:stretch>
            <a:fillRect/>
          </a:stretch>
        </p:blipFill>
        <p:spPr>
          <a:xfrm>
            <a:off x="0" y="0"/>
            <a:ext cx="3421200" cy="2248350"/>
          </a:xfrm>
          <a:prstGeom prst="rect">
            <a:avLst/>
          </a:prstGeom>
          <a:noFill/>
          <a:ln>
            <a:noFill/>
          </a:ln>
        </p:spPr>
      </p:pic>
      <p:pic>
        <p:nvPicPr>
          <p:cNvPr id="245" name="Google Shape;245;p40"/>
          <p:cNvPicPr preferRelativeResize="0"/>
          <p:nvPr/>
        </p:nvPicPr>
        <p:blipFill>
          <a:blip r:embed="rId4">
            <a:alphaModFix/>
          </a:blip>
          <a:stretch>
            <a:fillRect/>
          </a:stretch>
        </p:blipFill>
        <p:spPr>
          <a:xfrm>
            <a:off x="5722800" y="3775"/>
            <a:ext cx="3421200" cy="2240794"/>
          </a:xfrm>
          <a:prstGeom prst="rect">
            <a:avLst/>
          </a:prstGeom>
          <a:noFill/>
          <a:ln>
            <a:noFill/>
          </a:ln>
        </p:spPr>
      </p:pic>
      <p:cxnSp>
        <p:nvCxnSpPr>
          <p:cNvPr id="246" name="Google Shape;246;p40"/>
          <p:cNvCxnSpPr>
            <a:stCxn id="244" idx="3"/>
            <a:endCxn id="245" idx="1"/>
          </p:cNvCxnSpPr>
          <p:nvPr/>
        </p:nvCxnSpPr>
        <p:spPr>
          <a:xfrm>
            <a:off x="3421200" y="1124175"/>
            <a:ext cx="2301600" cy="0"/>
          </a:xfrm>
          <a:prstGeom prst="straightConnector1">
            <a:avLst/>
          </a:prstGeom>
          <a:noFill/>
          <a:ln w="38100" cap="flat" cmpd="sng">
            <a:solidFill>
              <a:schemeClr val="dk2"/>
            </a:solidFill>
            <a:prstDash val="solid"/>
            <a:round/>
            <a:headEnd type="none" w="med" len="med"/>
            <a:tailEnd type="triangle" w="med" len="med"/>
          </a:ln>
        </p:spPr>
      </p:cxnSp>
      <p:cxnSp>
        <p:nvCxnSpPr>
          <p:cNvPr id="247" name="Google Shape;247;p40"/>
          <p:cNvCxnSpPr>
            <a:stCxn id="245" idx="2"/>
            <a:endCxn id="248" idx="0"/>
          </p:cNvCxnSpPr>
          <p:nvPr/>
        </p:nvCxnSpPr>
        <p:spPr>
          <a:xfrm>
            <a:off x="7433400" y="2244569"/>
            <a:ext cx="0" cy="690900"/>
          </a:xfrm>
          <a:prstGeom prst="straightConnector1">
            <a:avLst/>
          </a:prstGeom>
          <a:noFill/>
          <a:ln w="38100" cap="flat" cmpd="sng">
            <a:solidFill>
              <a:schemeClr val="dk2"/>
            </a:solidFill>
            <a:prstDash val="solid"/>
            <a:round/>
            <a:headEnd type="none" w="med" len="med"/>
            <a:tailEnd type="triangle" w="med" len="med"/>
          </a:ln>
        </p:spPr>
      </p:cxnSp>
      <p:pic>
        <p:nvPicPr>
          <p:cNvPr id="248" name="Google Shape;248;p40"/>
          <p:cNvPicPr preferRelativeResize="0"/>
          <p:nvPr/>
        </p:nvPicPr>
        <p:blipFill>
          <a:blip r:embed="rId5">
            <a:alphaModFix/>
          </a:blip>
          <a:stretch>
            <a:fillRect/>
          </a:stretch>
        </p:blipFill>
        <p:spPr>
          <a:xfrm>
            <a:off x="5722800" y="2935550"/>
            <a:ext cx="3421201" cy="2131400"/>
          </a:xfrm>
          <a:prstGeom prst="rect">
            <a:avLst/>
          </a:prstGeom>
          <a:noFill/>
          <a:ln>
            <a:noFill/>
          </a:ln>
        </p:spPr>
      </p:pic>
      <p:cxnSp>
        <p:nvCxnSpPr>
          <p:cNvPr id="249" name="Google Shape;249;p40"/>
          <p:cNvCxnSpPr>
            <a:stCxn id="248" idx="1"/>
            <a:endCxn id="250" idx="3"/>
          </p:cNvCxnSpPr>
          <p:nvPr/>
        </p:nvCxnSpPr>
        <p:spPr>
          <a:xfrm flipH="1">
            <a:off x="3483900" y="4001250"/>
            <a:ext cx="2238900" cy="18000"/>
          </a:xfrm>
          <a:prstGeom prst="straightConnector1">
            <a:avLst/>
          </a:prstGeom>
          <a:noFill/>
          <a:ln w="38100" cap="flat" cmpd="sng">
            <a:solidFill>
              <a:schemeClr val="dk2"/>
            </a:solidFill>
            <a:prstDash val="solid"/>
            <a:round/>
            <a:headEnd type="none" w="med" len="med"/>
            <a:tailEnd type="triangle" w="med" len="med"/>
          </a:ln>
        </p:spPr>
      </p:cxnSp>
      <p:pic>
        <p:nvPicPr>
          <p:cNvPr id="250" name="Google Shape;250;p40"/>
          <p:cNvPicPr preferRelativeResize="0"/>
          <p:nvPr/>
        </p:nvPicPr>
        <p:blipFill>
          <a:blip r:embed="rId6">
            <a:alphaModFix/>
          </a:blip>
          <a:stretch>
            <a:fillRect/>
          </a:stretch>
        </p:blipFill>
        <p:spPr>
          <a:xfrm>
            <a:off x="0" y="2895150"/>
            <a:ext cx="3483760" cy="2248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par>
                                <p:cTn id="13" presetID="10"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fade">
                                      <p:cBhvr>
                                        <p:cTn id="15" dur="1000"/>
                                        <p:tgtEl>
                                          <p:spTgt spid="2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7"/>
                                        </p:tgtEl>
                                        <p:attrNameLst>
                                          <p:attrName>style.visibility</p:attrName>
                                        </p:attrNameLst>
                                      </p:cBhvr>
                                      <p:to>
                                        <p:strVal val="visible"/>
                                      </p:to>
                                    </p:set>
                                    <p:animEffect transition="in" filter="fade">
                                      <p:cBhvr>
                                        <p:cTn id="20" dur="1000"/>
                                        <p:tgtEl>
                                          <p:spTgt spid="247"/>
                                        </p:tgtEl>
                                      </p:cBhvr>
                                    </p:animEffect>
                                  </p:childTnLst>
                                </p:cTn>
                              </p:par>
                              <p:par>
                                <p:cTn id="21" presetID="10"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animEffect transition="in" filter="fade">
                                      <p:cBhvr>
                                        <p:cTn id="23" dur="1000"/>
                                        <p:tgtEl>
                                          <p:spTgt spid="2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fade">
                                      <p:cBhvr>
                                        <p:cTn id="28" dur="1000"/>
                                        <p:tgtEl>
                                          <p:spTgt spid="249"/>
                                        </p:tgtEl>
                                      </p:cBhvr>
                                    </p:animEffect>
                                  </p:childTnLst>
                                </p:cTn>
                              </p:par>
                              <p:par>
                                <p:cTn id="29" presetID="10"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animEffect transition="in" filter="fade">
                                      <p:cBhvr>
                                        <p:cTn id="31"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p:nvPr/>
        </p:nvSpPr>
        <p:spPr>
          <a:xfrm>
            <a:off x="413325" y="443925"/>
            <a:ext cx="5097600" cy="24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6" name="Google Shape;256;p41"/>
          <p:cNvPicPr preferRelativeResize="0"/>
          <p:nvPr/>
        </p:nvPicPr>
        <p:blipFill>
          <a:blip r:embed="rId3">
            <a:alphaModFix/>
          </a:blip>
          <a:stretch>
            <a:fillRect/>
          </a:stretch>
        </p:blipFill>
        <p:spPr>
          <a:xfrm>
            <a:off x="214325" y="206275"/>
            <a:ext cx="4278626" cy="2878600"/>
          </a:xfrm>
          <a:prstGeom prst="rect">
            <a:avLst/>
          </a:prstGeom>
          <a:noFill/>
          <a:ln>
            <a:noFill/>
          </a:ln>
        </p:spPr>
      </p:pic>
      <p:sp>
        <p:nvSpPr>
          <p:cNvPr id="257" name="Google Shape;257;p41"/>
          <p:cNvSpPr txBox="1"/>
          <p:nvPr/>
        </p:nvSpPr>
        <p:spPr>
          <a:xfrm>
            <a:off x="4990325" y="1589250"/>
            <a:ext cx="3884100" cy="9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RCNN(Region-based Convolutional Neural Network):</a:t>
            </a:r>
            <a:endParaRPr sz="2200" b="1"/>
          </a:p>
          <a:p>
            <a:pPr marL="457200" lvl="0" indent="-342900" algn="ctr" rtl="0">
              <a:spcBef>
                <a:spcPts val="0"/>
              </a:spcBef>
              <a:spcAft>
                <a:spcPts val="0"/>
              </a:spcAft>
              <a:buSzPts val="1800"/>
              <a:buAutoNum type="arabicParenR"/>
            </a:pPr>
            <a:r>
              <a:rPr lang="en" sz="1800"/>
              <a:t>Selective search for ROI(region of interest) proposal</a:t>
            </a:r>
            <a:endParaRPr sz="1800"/>
          </a:p>
          <a:p>
            <a:pPr marL="457200" lvl="0" indent="-342900" algn="ctr" rtl="0">
              <a:spcBef>
                <a:spcPts val="0"/>
              </a:spcBef>
              <a:spcAft>
                <a:spcPts val="0"/>
              </a:spcAft>
              <a:buSzPts val="1800"/>
              <a:buAutoNum type="arabicParenR"/>
            </a:pPr>
            <a:r>
              <a:rPr lang="en" sz="1800"/>
              <a:t>CNN for feature map generation </a:t>
            </a:r>
            <a:endParaRPr sz="1800"/>
          </a:p>
          <a:p>
            <a:pPr marL="457200" lvl="0" indent="-342900" algn="ctr" rtl="0">
              <a:spcBef>
                <a:spcPts val="0"/>
              </a:spcBef>
              <a:spcAft>
                <a:spcPts val="0"/>
              </a:spcAft>
              <a:buSzPts val="1800"/>
              <a:buAutoNum type="arabicParenR"/>
            </a:pPr>
            <a:r>
              <a:rPr lang="en" sz="1800"/>
              <a:t>SVM(support vector machine)/linear classifier for image classification</a:t>
            </a:r>
            <a:endParaRPr sz="1800"/>
          </a:p>
          <a:p>
            <a:pPr marL="457200" lvl="0" indent="-342900" algn="ctr" rtl="0">
              <a:spcBef>
                <a:spcPts val="0"/>
              </a:spcBef>
              <a:spcAft>
                <a:spcPts val="0"/>
              </a:spcAft>
              <a:buSzPts val="1800"/>
              <a:buAutoNum type="arabicParenR"/>
            </a:pPr>
            <a:r>
              <a:rPr lang="en" sz="1800"/>
              <a:t>Linear regressor for bounding box prediction</a:t>
            </a:r>
            <a:endParaRPr sz="1800"/>
          </a:p>
        </p:txBody>
      </p:sp>
      <p:sp>
        <p:nvSpPr>
          <p:cNvPr id="258" name="Google Shape;258;p41"/>
          <p:cNvSpPr txBox="1"/>
          <p:nvPr/>
        </p:nvSpPr>
        <p:spPr>
          <a:xfrm>
            <a:off x="214325" y="3337175"/>
            <a:ext cx="4776000" cy="1561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0000"/>
              </a:buClr>
              <a:buSzPts val="1800"/>
              <a:buChar char="●"/>
            </a:pPr>
            <a:r>
              <a:rPr lang="en" sz="1800">
                <a:solidFill>
                  <a:srgbClr val="FF0000"/>
                </a:solidFill>
              </a:rPr>
              <a:t>Long processing time: takes 40-50 seconds for a prediction to be made (need to pass ~2k images through the conv net)</a:t>
            </a:r>
            <a:endParaRPr sz="1800">
              <a:solidFill>
                <a:srgbClr val="FF0000"/>
              </a:solidFill>
            </a:endParaRPr>
          </a:p>
          <a:p>
            <a:pPr marL="457200" lvl="0" indent="-330200" algn="l" rtl="0">
              <a:spcBef>
                <a:spcPts val="0"/>
              </a:spcBef>
              <a:spcAft>
                <a:spcPts val="0"/>
              </a:spcAft>
              <a:buClr>
                <a:srgbClr val="FF0000"/>
              </a:buClr>
              <a:buSzPts val="1600"/>
              <a:buChar char="●"/>
            </a:pPr>
            <a:r>
              <a:rPr lang="en" sz="1800">
                <a:solidFill>
                  <a:srgbClr val="FF0000"/>
                </a:solidFill>
              </a:rPr>
              <a:t>Computationally expensive; need to train 3 separate models. </a:t>
            </a:r>
            <a:endParaRPr sz="1800">
              <a:solidFill>
                <a:srgbClr val="FF0000"/>
              </a:solidFill>
            </a:endParaRPr>
          </a:p>
        </p:txBody>
      </p:sp>
      <p:sp>
        <p:nvSpPr>
          <p:cNvPr id="259" name="Google Shape;259;p41"/>
          <p:cNvSpPr txBox="1"/>
          <p:nvPr/>
        </p:nvSpPr>
        <p:spPr>
          <a:xfrm>
            <a:off x="5021025" y="3750475"/>
            <a:ext cx="4041300" cy="12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t>Can we do better?</a:t>
            </a:r>
            <a:endParaRPr sz="21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gtEl>
                                        <p:attrNameLst>
                                          <p:attrName>style.visibility</p:attrName>
                                        </p:attrNameLst>
                                      </p:cBhvr>
                                      <p:to>
                                        <p:strVal val="visible"/>
                                      </p:to>
                                    </p:set>
                                    <p:animEffect transition="in" filter="fade">
                                      <p:cBhvr>
                                        <p:cTn id="12" dur="1000"/>
                                        <p:tgtEl>
                                          <p:spTgt spid="2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
                                        </p:tgtEl>
                                        <p:attrNameLst>
                                          <p:attrName>style.visibility</p:attrName>
                                        </p:attrNameLst>
                                      </p:cBhvr>
                                      <p:to>
                                        <p:strVal val="visible"/>
                                      </p:to>
                                    </p:set>
                                    <p:animEffect transition="in" filter="fade">
                                      <p:cBhvr>
                                        <p:cTn id="17"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l="16336" r="7181"/>
          <a:stretch/>
        </p:blipFill>
        <p:spPr>
          <a:xfrm>
            <a:off x="-111225" y="489200"/>
            <a:ext cx="4947825" cy="3780450"/>
          </a:xfrm>
          <a:prstGeom prst="rect">
            <a:avLst/>
          </a:prstGeom>
          <a:noFill/>
          <a:ln>
            <a:noFill/>
          </a:ln>
        </p:spPr>
      </p:pic>
      <p:pic>
        <p:nvPicPr>
          <p:cNvPr id="65" name="Google Shape;65;p15"/>
          <p:cNvPicPr preferRelativeResize="0"/>
          <p:nvPr/>
        </p:nvPicPr>
        <p:blipFill>
          <a:blip r:embed="rId4">
            <a:alphaModFix/>
          </a:blip>
          <a:stretch>
            <a:fillRect/>
          </a:stretch>
        </p:blipFill>
        <p:spPr>
          <a:xfrm>
            <a:off x="4885738" y="139775"/>
            <a:ext cx="4206450" cy="2341050"/>
          </a:xfrm>
          <a:prstGeom prst="rect">
            <a:avLst/>
          </a:prstGeom>
          <a:noFill/>
          <a:ln>
            <a:noFill/>
          </a:ln>
        </p:spPr>
      </p:pic>
      <p:pic>
        <p:nvPicPr>
          <p:cNvPr id="66" name="Google Shape;66;p15"/>
          <p:cNvPicPr preferRelativeResize="0"/>
          <p:nvPr/>
        </p:nvPicPr>
        <p:blipFill>
          <a:blip r:embed="rId5">
            <a:alphaModFix/>
          </a:blip>
          <a:stretch>
            <a:fillRect/>
          </a:stretch>
        </p:blipFill>
        <p:spPr>
          <a:xfrm>
            <a:off x="5052788" y="2631325"/>
            <a:ext cx="3872350" cy="251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42"/>
          <p:cNvPicPr preferRelativeResize="0"/>
          <p:nvPr/>
        </p:nvPicPr>
        <p:blipFill>
          <a:blip r:embed="rId3">
            <a:alphaModFix/>
          </a:blip>
          <a:stretch>
            <a:fillRect/>
          </a:stretch>
        </p:blipFill>
        <p:spPr>
          <a:xfrm>
            <a:off x="1686688" y="857300"/>
            <a:ext cx="5770625" cy="4099825"/>
          </a:xfrm>
          <a:prstGeom prst="rect">
            <a:avLst/>
          </a:prstGeom>
          <a:noFill/>
          <a:ln>
            <a:noFill/>
          </a:ln>
        </p:spPr>
      </p:pic>
      <p:sp>
        <p:nvSpPr>
          <p:cNvPr id="265" name="Google Shape;265;p42"/>
          <p:cNvSpPr txBox="1"/>
          <p:nvPr/>
        </p:nvSpPr>
        <p:spPr>
          <a:xfrm>
            <a:off x="321475" y="183825"/>
            <a:ext cx="38271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t>Fast RCNN:</a:t>
            </a:r>
            <a:endParaRPr sz="2800" b="1"/>
          </a:p>
        </p:txBody>
      </p:sp>
      <p:sp>
        <p:nvSpPr>
          <p:cNvPr id="266" name="Google Shape;266;p42"/>
          <p:cNvSpPr/>
          <p:nvPr/>
        </p:nvSpPr>
        <p:spPr>
          <a:xfrm>
            <a:off x="4806725" y="2127825"/>
            <a:ext cx="2449200" cy="44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2"/>
          <p:cNvSpPr/>
          <p:nvPr/>
        </p:nvSpPr>
        <p:spPr>
          <a:xfrm>
            <a:off x="4806725" y="3060950"/>
            <a:ext cx="2650500" cy="5364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
                                        </p:tgtEl>
                                        <p:attrNameLst>
                                          <p:attrName>style.visibility</p:attrName>
                                        </p:attrNameLst>
                                      </p:cBhvr>
                                      <p:to>
                                        <p:strVal val="visible"/>
                                      </p:to>
                                    </p:set>
                                    <p:animEffect transition="in" filter="fade">
                                      <p:cBhvr>
                                        <p:cTn id="12"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2449276" y="1062750"/>
            <a:ext cx="4458175" cy="3988900"/>
          </a:xfrm>
          <a:prstGeom prst="rect">
            <a:avLst/>
          </a:prstGeom>
          <a:noFill/>
          <a:ln>
            <a:noFill/>
          </a:ln>
        </p:spPr>
      </p:pic>
      <p:sp>
        <p:nvSpPr>
          <p:cNvPr id="273" name="Google Shape;273;p43"/>
          <p:cNvSpPr txBox="1"/>
          <p:nvPr/>
        </p:nvSpPr>
        <p:spPr>
          <a:xfrm>
            <a:off x="321475" y="183825"/>
            <a:ext cx="38271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t>Faster RCNN:</a:t>
            </a:r>
            <a:endParaRPr sz="2800" b="1"/>
          </a:p>
        </p:txBody>
      </p:sp>
      <p:sp>
        <p:nvSpPr>
          <p:cNvPr id="274" name="Google Shape;274;p43"/>
          <p:cNvSpPr/>
          <p:nvPr/>
        </p:nvSpPr>
        <p:spPr>
          <a:xfrm>
            <a:off x="2304050" y="2743075"/>
            <a:ext cx="2449200" cy="44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body" idx="1"/>
          </p:nvPr>
        </p:nvSpPr>
        <p:spPr>
          <a:xfrm>
            <a:off x="465450" y="10406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Even faster still...YOLO and SSD???!!!</a:t>
            </a:r>
            <a:endParaRPr b="1"/>
          </a:p>
          <a:p>
            <a:pPr marL="0" lvl="0" indent="0" algn="l" rtl="0">
              <a:spcBef>
                <a:spcPts val="1600"/>
              </a:spcBef>
              <a:spcAft>
                <a:spcPts val="0"/>
              </a:spcAft>
              <a:buNone/>
            </a:pPr>
            <a:endParaRPr/>
          </a:p>
          <a:p>
            <a:pPr marL="0" lvl="0" indent="0" algn="l" rtl="0">
              <a:spcBef>
                <a:spcPts val="1600"/>
              </a:spcBef>
              <a:spcAft>
                <a:spcPts val="0"/>
              </a:spcAft>
              <a:buNone/>
            </a:pPr>
            <a:r>
              <a:rPr lang="en"/>
              <a:t>YOLO - You Only Look Once</a:t>
            </a:r>
            <a:endParaRPr/>
          </a:p>
          <a:p>
            <a:pPr marL="0" lvl="0" indent="0" algn="l" rtl="0">
              <a:spcBef>
                <a:spcPts val="1600"/>
              </a:spcBef>
              <a:spcAft>
                <a:spcPts val="0"/>
              </a:spcAft>
              <a:buNone/>
            </a:pPr>
            <a:endParaRPr/>
          </a:p>
          <a:p>
            <a:pPr marL="0" lvl="0" indent="0" algn="l" rtl="0">
              <a:spcBef>
                <a:spcPts val="1600"/>
              </a:spcBef>
              <a:spcAft>
                <a:spcPts val="0"/>
              </a:spcAft>
              <a:buNone/>
            </a:pPr>
            <a:r>
              <a:rPr lang="en"/>
              <a:t>SSD - Single Shot Detector </a:t>
            </a:r>
            <a:endParaRPr/>
          </a:p>
          <a:p>
            <a:pPr marL="0" lvl="0" indent="0" algn="l" rtl="0">
              <a:spcBef>
                <a:spcPts val="16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descr="Ten years ago, researchers thought that getting a computer to tell the difference between a cat and a dog would be almost impossible. Today, computer vision systems do it with greater than 99 percent accuracy. How? Joseph Redmon works on the YOLO (You Only Look Once) system, an open-source method of object detection that can identify objects in images and video -- from zebras to stop signs -- with lightning-quick speed. In a remarkable live demo, Redmon shows off this important step forward for applications like self-driving cars, robotics and even cancer detection.&#10;&#10;Check out more TED talks: http://www.ted.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10;&#10;Follow TED on Twitter: http://www.twitter.com/TEDTalks&#10;Like TED on Facebook: https://www.facebook.com/TED&#10;&#10;Subscribe to our channel: https://www.youtube.com/TED" title="How computers learn to recognize objects instantly | Joseph Redmon">
            <a:hlinkClick r:id="rId3"/>
          </p:cNvPr>
          <p:cNvPicPr preferRelativeResize="0"/>
          <p:nvPr/>
        </p:nvPicPr>
        <p:blipFill>
          <a:blip r:embed="rId4">
            <a:alphaModFix/>
          </a:blip>
          <a:stretch>
            <a:fillRect/>
          </a:stretch>
        </p:blipFill>
        <p:spPr>
          <a:xfrm>
            <a:off x="1541675" y="299000"/>
            <a:ext cx="6060650" cy="454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p:nvPr/>
        </p:nvSpPr>
        <p:spPr>
          <a:xfrm>
            <a:off x="291725" y="721625"/>
            <a:ext cx="8521200" cy="30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Computer vision: Can we teach computers/machines to do the same?</a:t>
            </a:r>
            <a:endParaRPr sz="24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p:nvPr/>
        </p:nvSpPr>
        <p:spPr>
          <a:xfrm>
            <a:off x="553650" y="153250"/>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a:solidFill>
                  <a:schemeClr val="dk1"/>
                </a:solidFill>
              </a:rPr>
              <a:t>Representation learning: </a:t>
            </a:r>
            <a:r>
              <a:rPr lang="en" sz="2800" b="1">
                <a:solidFill>
                  <a:schemeClr val="dk1"/>
                </a:solidFill>
              </a:rPr>
              <a:t>why</a:t>
            </a:r>
            <a:r>
              <a:rPr lang="en" sz="2800">
                <a:solidFill>
                  <a:schemeClr val="dk1"/>
                </a:solidFill>
              </a:rPr>
              <a:t>, what and how of CNNs </a:t>
            </a:r>
            <a:endParaRPr sz="2800" b="1"/>
          </a:p>
        </p:txBody>
      </p:sp>
      <p:sp>
        <p:nvSpPr>
          <p:cNvPr id="77" name="Google Shape;77;p17"/>
          <p:cNvSpPr txBox="1"/>
          <p:nvPr/>
        </p:nvSpPr>
        <p:spPr>
          <a:xfrm>
            <a:off x="803100" y="1125200"/>
            <a:ext cx="5933700" cy="5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MLP for image processing and classification → Good enough?</a:t>
            </a:r>
            <a:endParaRPr sz="1600">
              <a:solidFill>
                <a:schemeClr val="dk1"/>
              </a:solidFill>
            </a:endParaRPr>
          </a:p>
        </p:txBody>
      </p:sp>
      <p:sp>
        <p:nvSpPr>
          <p:cNvPr id="78" name="Google Shape;78;p17"/>
          <p:cNvSpPr txBox="1"/>
          <p:nvPr/>
        </p:nvSpPr>
        <p:spPr>
          <a:xfrm>
            <a:off x="551100" y="1872350"/>
            <a:ext cx="8159100" cy="811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Mnist: 28P x 28P = 784P. Iphone 11 pic resolution: Mega-Ps. How big must our neural network be?</a:t>
            </a:r>
            <a:endParaRPr sz="1600"/>
          </a:p>
          <a:p>
            <a:pPr marL="457200" lvl="0" indent="0" algn="l" rtl="0">
              <a:spcBef>
                <a:spcPts val="0"/>
              </a:spcBef>
              <a:spcAft>
                <a:spcPts val="0"/>
              </a:spcAft>
              <a:buNone/>
            </a:pPr>
            <a:endParaRPr/>
          </a:p>
        </p:txBody>
      </p:sp>
      <p:sp>
        <p:nvSpPr>
          <p:cNvPr id="79" name="Google Shape;79;p17"/>
          <p:cNvSpPr txBox="1"/>
          <p:nvPr/>
        </p:nvSpPr>
        <p:spPr>
          <a:xfrm>
            <a:off x="551100" y="2571750"/>
            <a:ext cx="8159100" cy="8112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Do neighboring pixels have correlations with one another? </a:t>
            </a:r>
            <a:endParaRPr sz="1600"/>
          </a:p>
          <a:p>
            <a:pPr marL="457200" lvl="0" indent="0" algn="l" rtl="0">
              <a:spcBef>
                <a:spcPts val="0"/>
              </a:spcBef>
              <a:spcAft>
                <a:spcPts val="0"/>
              </a:spcAft>
              <a:buNone/>
            </a:pPr>
            <a:endParaRPr/>
          </a:p>
        </p:txBody>
      </p:sp>
      <p:sp>
        <p:nvSpPr>
          <p:cNvPr id="80" name="Google Shape;80;p17"/>
          <p:cNvSpPr txBox="1"/>
          <p:nvPr/>
        </p:nvSpPr>
        <p:spPr>
          <a:xfrm>
            <a:off x="658250" y="3689225"/>
            <a:ext cx="7929600" cy="10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Can we represent images better???</a:t>
            </a:r>
            <a:endParaRPr sz="2400" b="1"/>
          </a:p>
          <a:p>
            <a:pPr marL="0" lvl="0" indent="0" algn="ctr" rtl="0">
              <a:spcBef>
                <a:spcPts val="0"/>
              </a:spcBef>
              <a:spcAft>
                <a:spcPts val="0"/>
              </a:spcAft>
              <a:buNone/>
            </a:pPr>
            <a:r>
              <a:rPr lang="en" sz="2400" b="1"/>
              <a:t>YES! CNNs!(convolutional neural networks)</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a:t>
            </a:r>
            <a:r>
              <a:rPr lang="en" sz="2800" b="1">
                <a:solidFill>
                  <a:schemeClr val="dk1"/>
                </a:solidFill>
              </a:rPr>
              <a:t>what</a:t>
            </a:r>
            <a:r>
              <a:rPr lang="en" sz="2800">
                <a:solidFill>
                  <a:schemeClr val="dk1"/>
                </a:solidFill>
              </a:rPr>
              <a:t> and how of CNNs </a:t>
            </a:r>
            <a:endParaRPr sz="2800" b="1"/>
          </a:p>
        </p:txBody>
      </p:sp>
      <p:pic>
        <p:nvPicPr>
          <p:cNvPr id="86" name="Google Shape;86;p18"/>
          <p:cNvPicPr preferRelativeResize="0"/>
          <p:nvPr/>
        </p:nvPicPr>
        <p:blipFill rotWithShape="1">
          <a:blip r:embed="rId3">
            <a:alphaModFix/>
          </a:blip>
          <a:srcRect t="11119"/>
          <a:stretch/>
        </p:blipFill>
        <p:spPr>
          <a:xfrm>
            <a:off x="2190338" y="1338150"/>
            <a:ext cx="4763324" cy="3624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a:t>
            </a:r>
            <a:r>
              <a:rPr lang="en" sz="2800" b="1">
                <a:solidFill>
                  <a:schemeClr val="dk1"/>
                </a:solidFill>
              </a:rPr>
              <a:t>what</a:t>
            </a:r>
            <a:r>
              <a:rPr lang="en" sz="2800">
                <a:solidFill>
                  <a:schemeClr val="dk1"/>
                </a:solidFill>
              </a:rPr>
              <a:t> and how of CNNs </a:t>
            </a:r>
            <a:endParaRPr sz="2800" b="1"/>
          </a:p>
        </p:txBody>
      </p:sp>
      <p:pic>
        <p:nvPicPr>
          <p:cNvPr id="92" name="Google Shape;92;p19"/>
          <p:cNvPicPr preferRelativeResize="0"/>
          <p:nvPr/>
        </p:nvPicPr>
        <p:blipFill rotWithShape="1">
          <a:blip r:embed="rId3">
            <a:alphaModFix/>
          </a:blip>
          <a:srcRect l="7854" t="6646" r="2273" b="5672"/>
          <a:stretch/>
        </p:blipFill>
        <p:spPr>
          <a:xfrm>
            <a:off x="1399538" y="1117325"/>
            <a:ext cx="6344935" cy="3370975"/>
          </a:xfrm>
          <a:prstGeom prst="rect">
            <a:avLst/>
          </a:prstGeom>
          <a:noFill/>
          <a:ln>
            <a:noFill/>
          </a:ln>
        </p:spPr>
      </p:pic>
      <p:sp>
        <p:nvSpPr>
          <p:cNvPr id="93" name="Google Shape;93;p19"/>
          <p:cNvSpPr txBox="1"/>
          <p:nvPr/>
        </p:nvSpPr>
        <p:spPr>
          <a:xfrm>
            <a:off x="1959425" y="4149375"/>
            <a:ext cx="5647800" cy="7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9"/>
          <p:cNvSpPr txBox="1"/>
          <p:nvPr/>
        </p:nvSpPr>
        <p:spPr>
          <a:xfrm>
            <a:off x="2286025" y="4488300"/>
            <a:ext cx="5213100" cy="65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2 operations to each convolutional layer: a convolution and a pooling operation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581025" y="1935250"/>
            <a:ext cx="2028825" cy="2019300"/>
          </a:xfrm>
          <a:prstGeom prst="rect">
            <a:avLst/>
          </a:prstGeom>
          <a:noFill/>
          <a:ln>
            <a:noFill/>
          </a:ln>
        </p:spPr>
      </p:pic>
      <p:pic>
        <p:nvPicPr>
          <p:cNvPr id="100" name="Google Shape;100;p20"/>
          <p:cNvPicPr preferRelativeResize="0"/>
          <p:nvPr/>
        </p:nvPicPr>
        <p:blipFill>
          <a:blip r:embed="rId4">
            <a:alphaModFix/>
          </a:blip>
          <a:stretch>
            <a:fillRect/>
          </a:stretch>
        </p:blipFill>
        <p:spPr>
          <a:xfrm>
            <a:off x="5333974" y="1699200"/>
            <a:ext cx="3498325" cy="2664275"/>
          </a:xfrm>
          <a:prstGeom prst="rect">
            <a:avLst/>
          </a:prstGeom>
          <a:noFill/>
          <a:ln>
            <a:noFill/>
          </a:ln>
        </p:spPr>
      </p:pic>
      <p:cxnSp>
        <p:nvCxnSpPr>
          <p:cNvPr id="101" name="Google Shape;101;p20"/>
          <p:cNvCxnSpPr/>
          <p:nvPr/>
        </p:nvCxnSpPr>
        <p:spPr>
          <a:xfrm>
            <a:off x="2956925" y="2940100"/>
            <a:ext cx="1844700" cy="9600"/>
          </a:xfrm>
          <a:prstGeom prst="straightConnector1">
            <a:avLst/>
          </a:prstGeom>
          <a:noFill/>
          <a:ln w="38100" cap="flat" cmpd="sng">
            <a:solidFill>
              <a:schemeClr val="dk2"/>
            </a:solidFill>
            <a:prstDash val="solid"/>
            <a:round/>
            <a:headEnd type="none" w="med" len="med"/>
            <a:tailEnd type="triangle" w="med" len="med"/>
          </a:ln>
        </p:spPr>
      </p:cxnSp>
      <p:sp>
        <p:nvSpPr>
          <p:cNvPr id="102" name="Google Shape;102;p20"/>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what and </a:t>
            </a:r>
            <a:r>
              <a:rPr lang="en" sz="2800" b="1">
                <a:solidFill>
                  <a:schemeClr val="dk1"/>
                </a:solidFill>
              </a:rPr>
              <a:t>how</a:t>
            </a:r>
            <a:r>
              <a:rPr lang="en" sz="2800">
                <a:solidFill>
                  <a:schemeClr val="dk1"/>
                </a:solidFill>
              </a:rPr>
              <a:t> of CNNs </a:t>
            </a:r>
            <a:endParaRPr sz="28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p:nvPr/>
        </p:nvSpPr>
        <p:spPr>
          <a:xfrm>
            <a:off x="551100" y="229625"/>
            <a:ext cx="8036700" cy="8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rPr>
              <a:t>Representation learning: why, what and </a:t>
            </a:r>
            <a:r>
              <a:rPr lang="en" sz="2800" b="1">
                <a:solidFill>
                  <a:schemeClr val="dk1"/>
                </a:solidFill>
              </a:rPr>
              <a:t>how</a:t>
            </a:r>
            <a:r>
              <a:rPr lang="en" sz="2800">
                <a:solidFill>
                  <a:schemeClr val="dk1"/>
                </a:solidFill>
              </a:rPr>
              <a:t> of CNNs </a:t>
            </a:r>
            <a:endParaRPr sz="2800" b="1"/>
          </a:p>
        </p:txBody>
      </p:sp>
      <p:pic>
        <p:nvPicPr>
          <p:cNvPr id="108" name="Google Shape;108;p21"/>
          <p:cNvPicPr preferRelativeResize="0"/>
          <p:nvPr/>
        </p:nvPicPr>
        <p:blipFill>
          <a:blip r:embed="rId3">
            <a:alphaModFix/>
          </a:blip>
          <a:stretch>
            <a:fillRect/>
          </a:stretch>
        </p:blipFill>
        <p:spPr>
          <a:xfrm>
            <a:off x="3640475" y="1537825"/>
            <a:ext cx="4404600" cy="3215525"/>
          </a:xfrm>
          <a:prstGeom prst="rect">
            <a:avLst/>
          </a:prstGeom>
          <a:noFill/>
          <a:ln>
            <a:noFill/>
          </a:ln>
        </p:spPr>
      </p:pic>
      <p:sp>
        <p:nvSpPr>
          <p:cNvPr id="109" name="Google Shape;109;p21"/>
          <p:cNvSpPr txBox="1"/>
          <p:nvPr/>
        </p:nvSpPr>
        <p:spPr>
          <a:xfrm>
            <a:off x="462350" y="1415925"/>
            <a:ext cx="2600700" cy="7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Part 1: The kernel</a:t>
            </a:r>
            <a:r>
              <a:rPr lang="en"/>
              <a:t> </a:t>
            </a:r>
            <a:endParaRPr/>
          </a:p>
        </p:txBody>
      </p:sp>
      <p:cxnSp>
        <p:nvCxnSpPr>
          <p:cNvPr id="110" name="Google Shape;110;p21"/>
          <p:cNvCxnSpPr/>
          <p:nvPr/>
        </p:nvCxnSpPr>
        <p:spPr>
          <a:xfrm rot="10800000">
            <a:off x="7819775" y="3735675"/>
            <a:ext cx="390300" cy="543600"/>
          </a:xfrm>
          <a:prstGeom prst="straightConnector1">
            <a:avLst/>
          </a:prstGeom>
          <a:noFill/>
          <a:ln w="9525" cap="flat" cmpd="sng">
            <a:solidFill>
              <a:schemeClr val="dk2"/>
            </a:solidFill>
            <a:prstDash val="solid"/>
            <a:round/>
            <a:headEnd type="none" w="med" len="med"/>
            <a:tailEnd type="triangle" w="med" len="med"/>
          </a:ln>
        </p:spPr>
      </p:cxnSp>
      <p:sp>
        <p:nvSpPr>
          <p:cNvPr id="111" name="Google Shape;111;p21"/>
          <p:cNvSpPr txBox="1"/>
          <p:nvPr/>
        </p:nvSpPr>
        <p:spPr>
          <a:xfrm>
            <a:off x="7959175" y="4265350"/>
            <a:ext cx="10317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Feature map</a:t>
            </a:r>
            <a:endParaRPr sz="1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681</Words>
  <Application>Microsoft Office PowerPoint</Application>
  <PresentationFormat>On-screen Show (16:9)</PresentationFormat>
  <Paragraphs>101</Paragraphs>
  <Slides>33</Slides>
  <Notes>33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33</vt:i4>
      </vt:variant>
    </vt:vector>
  </HeadingPairs>
  <TitlesOfParts>
    <vt:vector size="35" baseType="lpstr">
      <vt:lpstr>Arial</vt:lpstr>
      <vt:lpstr>Simple Light</vt:lpstr>
      <vt:lpstr>Computer Vision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Keras!</vt:lpstr>
      <vt:lpstr>PowerPoint Presentation</vt:lpstr>
      <vt:lpstr>Transfer learning</vt:lpstr>
      <vt:lpstr>Transfer learning </vt:lpstr>
      <vt:lpstr>It’s Badger Time!</vt:lpstr>
      <vt:lpstr>PowerPoint Presentation</vt:lpstr>
      <vt:lpstr>Underfit - cannot learn the training data at all</vt:lpstr>
      <vt:lpstr>Overfit - learns training data too well</vt:lpstr>
      <vt:lpstr>Unrepresentative training sets</vt:lpstr>
      <vt:lpstr>Unrepresentative validation sets</vt:lpstr>
      <vt:lpstr>Good fit </vt:lpstr>
      <vt:lpstr>How to optimize?</vt:lpstr>
      <vt:lpstr>Object Detection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dc:title>
  <cp:lastModifiedBy>Benjamin Chew</cp:lastModifiedBy>
  <cp:revision>1</cp:revision>
  <dcterms:modified xsi:type="dcterms:W3CDTF">2020-02-02T15:45:27Z</dcterms:modified>
</cp:coreProperties>
</file>